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36"/>
  </p:notesMasterIdLst>
  <p:sldIdLst>
    <p:sldId id="256" r:id="rId2"/>
    <p:sldId id="257" r:id="rId3"/>
    <p:sldId id="259" r:id="rId4"/>
    <p:sldId id="428" r:id="rId5"/>
    <p:sldId id="427" r:id="rId6"/>
    <p:sldId id="300" r:id="rId7"/>
    <p:sldId id="431" r:id="rId8"/>
    <p:sldId id="429" r:id="rId9"/>
    <p:sldId id="406" r:id="rId10"/>
    <p:sldId id="432" r:id="rId11"/>
    <p:sldId id="373" r:id="rId12"/>
    <p:sldId id="408" r:id="rId13"/>
    <p:sldId id="409" r:id="rId14"/>
    <p:sldId id="430" r:id="rId15"/>
    <p:sldId id="410" r:id="rId16"/>
    <p:sldId id="411" r:id="rId17"/>
    <p:sldId id="412" r:id="rId18"/>
    <p:sldId id="413" r:id="rId19"/>
    <p:sldId id="414" r:id="rId20"/>
    <p:sldId id="415" r:id="rId21"/>
    <p:sldId id="416" r:id="rId22"/>
    <p:sldId id="417" r:id="rId23"/>
    <p:sldId id="425" r:id="rId24"/>
    <p:sldId id="419" r:id="rId25"/>
    <p:sldId id="420" r:id="rId26"/>
    <p:sldId id="421" r:id="rId27"/>
    <p:sldId id="426" r:id="rId28"/>
    <p:sldId id="436" r:id="rId29"/>
    <p:sldId id="437" r:id="rId30"/>
    <p:sldId id="438" r:id="rId31"/>
    <p:sldId id="262" r:id="rId32"/>
    <p:sldId id="433" r:id="rId33"/>
    <p:sldId id="434" r:id="rId34"/>
    <p:sldId id="43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8BC"/>
    <a:srgbClr val="ECEFF8"/>
    <a:srgbClr val="DFE8F1"/>
    <a:srgbClr val="000000"/>
    <a:srgbClr val="DDE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8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F98F6-046C-4A61-A4DD-0818A66BB8A0}" type="datetimeFigureOut">
              <a:rPr lang="en-IN" smtClean="0"/>
              <a:t>21-03-2017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BE6B3-2D16-4A1B-99C8-9BB68DB865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426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1592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34675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3256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4725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23739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42003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15829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39914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27831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29679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4252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17909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14749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77117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65049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38990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6834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1512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4390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0411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5122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3401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6312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1662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0967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5142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0018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hf hdr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4221088"/>
            <a:ext cx="5637010" cy="1929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Debasis Samanta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Computer Science &amp; Engineering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Indian Institute of Technology Kharagpur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Spring-2017</a:t>
            </a:r>
            <a:endParaRPr lang="en-IN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335" y="980728"/>
            <a:ext cx="8352928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Programming and Data Structures</a:t>
            </a:r>
            <a:endParaRPr lang="en-IN" sz="4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94"/>
          <a:stretch/>
        </p:blipFill>
        <p:spPr>
          <a:xfrm>
            <a:off x="2987824" y="2426927"/>
            <a:ext cx="2736304" cy="1539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Dynamic Memory Allocation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Dynamic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llocation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(change in size)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Often, real world problems mean that we don’t know how much space to declare, as the number needed will change over time.</a:t>
            </a:r>
          </a:p>
          <a:p>
            <a:pPr lvl="8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other times, we want to increase and decrease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size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our data structures to accommodate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changing needs.</a:t>
            </a:r>
          </a:p>
          <a:p>
            <a:pPr lvl="8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free space, when a variable is no more required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7329" y="4221088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har a[200][20];</a:t>
            </a:r>
          </a:p>
          <a:p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555;</a:t>
            </a:r>
            <a:endParaRPr lang="en-US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13900" y="4231362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trike="sngStrike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trike="sngStrike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IN" strike="sngStrike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har a[500][20];</a:t>
            </a:r>
          </a:p>
          <a:p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Oval Callout 10"/>
          <p:cNvSpPr/>
          <p:nvPr/>
        </p:nvSpPr>
        <p:spPr>
          <a:xfrm>
            <a:off x="7166440" y="4077072"/>
            <a:ext cx="1654031" cy="726312"/>
          </a:xfrm>
          <a:prstGeom prst="wedgeEllipseCallout">
            <a:avLst/>
          </a:prstGeom>
          <a:solidFill>
            <a:schemeClr val="bg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444128" y="4078218"/>
            <a:ext cx="147348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 can </a:t>
            </a:r>
          </a:p>
          <a:p>
            <a:r>
              <a:rPr lang="en-IN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IN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tore &gt; 200 </a:t>
            </a:r>
          </a:p>
          <a:p>
            <a:r>
              <a:rPr lang="en-IN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4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Dynamic Allocation: Pros and Cons 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199" y="1331640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Done at run time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7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structures can grow and shrink to fit changing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requirements.</a:t>
            </a:r>
          </a:p>
          <a:p>
            <a:pPr lvl="8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allocate (create) additional storage whenever we need them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de-allocate (free/delete) dynamic space whenever we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done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 them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Advantage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always have exactly the amount of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space required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no more, no less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</a:t>
            </a:fld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7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Memory Allocation Process  in 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0" y="2209800"/>
            <a:ext cx="2895600" cy="609600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b="0">
                <a:solidFill>
                  <a:schemeClr val="accent1">
                    <a:lumMod val="75000"/>
                  </a:schemeClr>
                </a:solidFill>
              </a:rPr>
              <a:t>Local variables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0" y="2819400"/>
            <a:ext cx="2895600" cy="609600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b="0">
                <a:solidFill>
                  <a:schemeClr val="accent1">
                    <a:lumMod val="75000"/>
                  </a:schemeClr>
                </a:solidFill>
              </a:rPr>
              <a:t>Free memory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0" y="3429000"/>
            <a:ext cx="2895600" cy="609600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b="0">
                <a:solidFill>
                  <a:schemeClr val="accent1">
                    <a:lumMod val="75000"/>
                  </a:schemeClr>
                </a:solidFill>
              </a:rPr>
              <a:t>Global variables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0" y="4038600"/>
            <a:ext cx="2895600" cy="609600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b="0">
                <a:solidFill>
                  <a:schemeClr val="accent1">
                    <a:lumMod val="75000"/>
                  </a:schemeClr>
                </a:solidFill>
              </a:rPr>
              <a:t>Instructions</a:t>
            </a:r>
          </a:p>
        </p:txBody>
      </p:sp>
      <p:sp>
        <p:nvSpPr>
          <p:cNvPr id="11" name="AutoShape 7"/>
          <p:cNvSpPr>
            <a:spLocks/>
          </p:cNvSpPr>
          <p:nvPr/>
        </p:nvSpPr>
        <p:spPr bwMode="auto">
          <a:xfrm>
            <a:off x="4648200" y="3429000"/>
            <a:ext cx="457200" cy="1219200"/>
          </a:xfrm>
          <a:prstGeom prst="rightBrace">
            <a:avLst>
              <a:gd name="adj1" fmla="val 22222"/>
              <a:gd name="adj2" fmla="val 50000"/>
            </a:avLst>
          </a:prstGeom>
          <a:noFill/>
          <a:ln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b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181600" y="3838545"/>
            <a:ext cx="2774776" cy="40011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2000" b="0" dirty="0">
                <a:solidFill>
                  <a:schemeClr val="accent1">
                    <a:lumMod val="75000"/>
                  </a:schemeClr>
                </a:solidFill>
              </a:rPr>
              <a:t>Permanent storage area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181600" y="2286000"/>
            <a:ext cx="990600" cy="40011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2000" b="0" dirty="0">
                <a:solidFill>
                  <a:schemeClr val="accent1">
                    <a:lumMod val="75000"/>
                  </a:schemeClr>
                </a:solidFill>
              </a:rPr>
              <a:t>Stack</a:t>
            </a:r>
            <a:endParaRPr lang="en-US" altLang="en-US" b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5181600" y="2971800"/>
            <a:ext cx="990600" cy="40011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2000" b="0" dirty="0">
                <a:solidFill>
                  <a:schemeClr val="accent1">
                    <a:lumMod val="75000"/>
                  </a:schemeClr>
                </a:solidFill>
              </a:rPr>
              <a:t>Heap</a:t>
            </a:r>
            <a:endParaRPr lang="en-US" altLang="en-US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55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Memory Allocation Process 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4360" y="1375656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program instructions and the global variables are stored in a region known as </a:t>
            </a: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permanent storage area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local variables are stored in another area called </a:t>
            </a: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stack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memory space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available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dynamic allocation during execution of the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program is called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heap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7"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region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initially kept free.</a:t>
            </a:r>
          </a:p>
          <a:p>
            <a:pPr lvl="7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size of the heap keeps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changing as a program runs.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01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Dynamic Memory Allocation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Many a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time,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face situations where data is dynamic in nature.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Amount of data cannot be predicted beforehand.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Number of data item keeps changing during program execution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Such situations can be handled more easily and effectively using dynamic memory management techniques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language requires the number of elements in an array to be specified at compile time.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Often leads to wastage or memory space or program failure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Dynamic Memory Allocation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Memory space required can be specified at the time of execution.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supports allocating and freeing memory dynamically using library routines.</a:t>
            </a: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8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Memory Allocation Functions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IN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IN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N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Allocates requested number of bytes and returns a pointer to the first byte of the allocated space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IN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N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Allocates space for an array of elements, initializes them to zero and then returns a pointer to the memory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  <a:endParaRPr lang="en-IN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Frees previously allocated space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IN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N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Modifies the size of previously allocated space.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2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Allocating a Block of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block of memory can be allocated using the function </a:t>
            </a:r>
            <a:r>
              <a:rPr lang="en-IN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IN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7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Reserves a block of memory of specified size and returns a pointer of type </a:t>
            </a: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5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return pointer can be assigned to any pointer type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yntax</a:t>
            </a:r>
          </a:p>
          <a:p>
            <a:pPr lvl="7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IN" sz="20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sz="20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 (type *)  </a:t>
            </a:r>
            <a:r>
              <a:rPr lang="en-IN" sz="2000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IN" sz="20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(unsigned n);</a:t>
            </a:r>
          </a:p>
          <a:p>
            <a:pPr marL="45720" indent="0">
              <a:buNone/>
            </a:pPr>
            <a:endParaRPr lang="en-IN" sz="1000" dirty="0">
              <a:solidFill>
                <a:srgbClr val="B808B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Returns a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pointer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bytes of </a:t>
            </a:r>
            <a:r>
              <a:rPr lang="en-IN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uninitialized storage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or NULL if the request cannot be satisfied.</a:t>
            </a:r>
            <a:endParaRPr lang="en-IN" sz="2000" dirty="0">
              <a:solidFill>
                <a:srgbClr val="B808B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01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Allocating a Block of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IN" b="1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  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 (</a:t>
            </a:r>
            <a:r>
              <a:rPr lang="en-IN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 </a:t>
            </a:r>
            <a:r>
              <a:rPr lang="en-IN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(100 * </a:t>
            </a:r>
            <a:r>
              <a:rPr lang="en-IN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N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365760" lvl="1" indent="0">
              <a:buNone/>
            </a:pPr>
            <a:r>
              <a:rPr lang="en-IN" sz="1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IN" sz="10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memory space equivalent to “100 times the size of an </a:t>
            </a:r>
            <a:r>
              <a:rPr lang="en-IN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bytes is reserved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address of the first byte of the allocated memory is assigned to the pointer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type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771900" y="4987280"/>
            <a:ext cx="4191000" cy="5334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sz="2000">
              <a:solidFill>
                <a:srgbClr val="002060"/>
              </a:solidFill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4229100" y="4987280"/>
            <a:ext cx="0" cy="5334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sz="2000">
              <a:solidFill>
                <a:srgbClr val="002060"/>
              </a:solidFill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4686300" y="4987280"/>
            <a:ext cx="0" cy="5334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sz="2000">
              <a:solidFill>
                <a:srgbClr val="002060"/>
              </a:solidFill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5143500" y="4987280"/>
            <a:ext cx="0" cy="5334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sz="2000">
              <a:solidFill>
                <a:srgbClr val="002060"/>
              </a:solidFill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600700" y="4987280"/>
            <a:ext cx="0" cy="5334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sz="2000">
              <a:solidFill>
                <a:srgbClr val="002060"/>
              </a:solidFill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7505700" y="4987280"/>
            <a:ext cx="0" cy="5334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sz="2000">
              <a:solidFill>
                <a:srgbClr val="00206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81100" y="4797152"/>
            <a:ext cx="609600" cy="5334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sz="2000">
              <a:solidFill>
                <a:srgbClr val="002060"/>
              </a:solidFill>
            </a:endParaRP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V="1">
            <a:off x="1562100" y="5020071"/>
            <a:ext cx="2133599" cy="5681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sz="2000">
              <a:solidFill>
                <a:srgbClr val="002060"/>
              </a:solidFill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193800" y="4397042"/>
            <a:ext cx="609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932040" y="5579949"/>
            <a:ext cx="2101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002060"/>
                </a:solidFill>
              </a:rPr>
              <a:t>400 bytes of space</a:t>
            </a:r>
          </a:p>
        </p:txBody>
      </p:sp>
    </p:spTree>
    <p:extLst>
      <p:ext uri="{BB962C8B-B14F-4D97-AF65-F5344CB8AC3E}">
        <p14:creationId xmlns:p14="http://schemas.microsoft.com/office/powerpoint/2010/main" val="124273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Allocating a Block of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9512" y="1196752"/>
            <a:ext cx="8856984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IN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45720" indent="0">
              <a:buNone/>
            </a:pPr>
            <a:r>
              <a:rPr lang="en-IN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sz="2000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cptr</a:t>
            </a:r>
            <a:r>
              <a:rPr lang="en-IN" sz="20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sz="20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 (char *)  </a:t>
            </a:r>
            <a:r>
              <a:rPr lang="en-IN" sz="2000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IN" sz="2000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(20) ;</a:t>
            </a:r>
          </a:p>
          <a:p>
            <a:pPr lvl="1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memory space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20 bytes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reserved.</a:t>
            </a:r>
          </a:p>
          <a:p>
            <a:pPr lvl="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address of the first byte of the allocated memory is assigned to the pointer </a:t>
            </a:r>
            <a:r>
              <a:rPr lang="en-IN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cptr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type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707904" y="4581128"/>
            <a:ext cx="4191000" cy="5334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sz="2000">
              <a:solidFill>
                <a:srgbClr val="002060"/>
              </a:solidFill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4165104" y="4581128"/>
            <a:ext cx="0" cy="5334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sz="2000">
              <a:solidFill>
                <a:srgbClr val="002060"/>
              </a:solidFill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4622304" y="4581128"/>
            <a:ext cx="0" cy="5334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sz="2000">
              <a:solidFill>
                <a:srgbClr val="002060"/>
              </a:solidFill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5079504" y="4581128"/>
            <a:ext cx="0" cy="5334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sz="2000">
              <a:solidFill>
                <a:srgbClr val="002060"/>
              </a:solidFill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536704" y="4581128"/>
            <a:ext cx="0" cy="5334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sz="2000">
              <a:solidFill>
                <a:srgbClr val="002060"/>
              </a:solidFill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7441704" y="4581128"/>
            <a:ext cx="0" cy="53340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sz="2000">
              <a:solidFill>
                <a:srgbClr val="00206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17104" y="4391000"/>
            <a:ext cx="609600" cy="5334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sz="2000">
              <a:solidFill>
                <a:srgbClr val="002060"/>
              </a:solidFill>
            </a:endParaRP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V="1">
            <a:off x="1498104" y="4613919"/>
            <a:ext cx="2133599" cy="5681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IN" sz="2000">
              <a:solidFill>
                <a:srgbClr val="002060"/>
              </a:solidFill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899592" y="3935871"/>
            <a:ext cx="10441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cptr</a:t>
            </a:r>
            <a:endParaRPr lang="en-US" altLang="en-US" sz="2000" b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68044" y="5173797"/>
            <a:ext cx="1980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>
                <a:solidFill>
                  <a:srgbClr val="002060"/>
                </a:solidFill>
              </a:rPr>
              <a:t>20 </a:t>
            </a:r>
            <a:r>
              <a:rPr lang="en-US" altLang="en-US" dirty="0">
                <a:solidFill>
                  <a:srgbClr val="002060"/>
                </a:solidFill>
              </a:rPr>
              <a:t>bytes of space</a:t>
            </a:r>
          </a:p>
        </p:txBody>
      </p:sp>
    </p:spTree>
    <p:extLst>
      <p:ext uri="{BB962C8B-B14F-4D97-AF65-F5344CB8AC3E}">
        <p14:creationId xmlns:p14="http://schemas.microsoft.com/office/powerpoint/2010/main" val="323483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Points to Note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331639"/>
            <a:ext cx="8363272" cy="46176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IN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</a:t>
            </a:r>
            <a:r>
              <a:rPr lang="en-IN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always allocates a block of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contiguous bytes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4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allocation can fail if sufficient contiguous memory space is not available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6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it fails, </a:t>
            </a:r>
            <a:r>
              <a:rPr lang="en-IN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IN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returns </a:t>
            </a: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82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708920"/>
            <a:ext cx="835292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Lecture #07</a:t>
            </a:r>
          </a:p>
          <a:p>
            <a:r>
              <a:rPr lang="en-IN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Memory Allocation Techniques</a:t>
            </a:r>
            <a:endParaRPr lang="en-IN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822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4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19361" y="1331640"/>
            <a:ext cx="6781278" cy="468964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*height;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float sum = 0,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avg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("Input the number of students. \n");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d",&amp;N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=(float *)</a:t>
            </a:r>
            <a:r>
              <a:rPr lang="en-US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* </a:t>
            </a:r>
            <a:r>
              <a:rPr lang="en-US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(float</a:t>
            </a:r>
            <a:r>
              <a:rPr lang="en-US" altLang="en-US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("Input heights for %d students \n", N);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for(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N;i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f",&amp;height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for(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N;i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sum += height[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avg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sum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/(float) N;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("Average height= %f \n",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avg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012160" y="3717032"/>
            <a:ext cx="3024336" cy="204210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Output!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the number of students.</a:t>
            </a: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heights for 5 students</a:t>
            </a: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23 24 25 26 27</a:t>
            </a: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height= 25.000000</a:t>
            </a:r>
          </a:p>
        </p:txBody>
      </p:sp>
    </p:spTree>
    <p:extLst>
      <p:ext uri="{BB962C8B-B14F-4D97-AF65-F5344CB8AC3E}">
        <p14:creationId xmlns:p14="http://schemas.microsoft.com/office/powerpoint/2010/main" val="281761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4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 library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</a:t>
            </a:r>
          </a:p>
          <a:p>
            <a:pPr lvl="8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IN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(unsigned n, unsigned 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365760" lvl="1" indent="0">
              <a:buNone/>
            </a:pPr>
            <a:endParaRPr lang="en-IN" sz="8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Allocates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requested memory and returns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pointer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it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Allocates a block of memory for an array of </a:t>
            </a:r>
            <a:r>
              <a:rPr lang="en-IN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N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elements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each of them </a:t>
            </a:r>
            <a:r>
              <a:rPr lang="en-IN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bytes long,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 initializes all its bits to zero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endParaRPr lang="en-IN" dirty="0">
              <a:solidFill>
                <a:srgbClr val="B808BC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*x;</a:t>
            </a:r>
          </a:p>
          <a:p>
            <a:pPr marL="45720" indent="0">
              <a:buNone/>
            </a:pP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. . </a:t>
            </a:r>
          </a:p>
          <a:p>
            <a:pPr marL="45720" indent="0">
              <a:buNone/>
            </a:pP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x = (</a:t>
            </a:r>
            <a:r>
              <a:rPr lang="en-IN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IN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(n, </a:t>
            </a:r>
            <a:r>
              <a:rPr lang="en-IN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IN" dirty="0">
              <a:solidFill>
                <a:srgbClr val="B808B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40352" y="5373216"/>
            <a:ext cx="1152128" cy="3693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 err="1" smtClean="0">
                <a:solidFill>
                  <a:srgbClr val="FF0000"/>
                </a:solidFill>
              </a:rPr>
              <a:t>nt</a:t>
            </a:r>
            <a:r>
              <a:rPr lang="en-US" dirty="0" smtClean="0">
                <a:solidFill>
                  <a:srgbClr val="FF0000"/>
                </a:solidFill>
              </a:rPr>
              <a:t> x[n];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7236296" y="5465549"/>
            <a:ext cx="504056" cy="184666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2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4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4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versus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4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sz="2400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*</a:t>
            </a:r>
            <a:r>
              <a:rPr lang="en-IN" b="1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(unsigned 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n);</a:t>
            </a:r>
          </a:p>
          <a:p>
            <a:pPr lvl="8"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	void 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IN" b="1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(unsigned 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unsigned size)</a:t>
            </a:r>
          </a:p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IN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takes </a:t>
            </a: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single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argument</a:t>
            </a: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(memory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required in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bytes), while </a:t>
            </a:r>
            <a:r>
              <a:rPr lang="en-IN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needs </a:t>
            </a: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arguments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does not initialize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memory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allocated, while </a:t>
            </a:r>
            <a:r>
              <a:rPr lang="en-IN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initializes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 allocated memory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ZERO.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33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4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19361" y="1331640"/>
            <a:ext cx="6781278" cy="468964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/*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NULL */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/*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exit, free */</a:t>
            </a:r>
          </a:p>
          <a:p>
            <a:endParaRPr lang="en-US" altLang="en-US" sz="14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 ()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en-US" sz="1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pData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("Amount of numbers to be entered: ");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</a:t>
            </a:r>
            <a:r>
              <a:rPr lang="en-US" altLang="en-US" sz="14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",&amp;n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pData</a:t>
            </a:r>
            <a:r>
              <a:rPr lang="en-US" altLang="en-US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(</a:t>
            </a:r>
            <a:r>
              <a:rPr lang="en-US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*) </a:t>
            </a:r>
            <a:r>
              <a:rPr lang="en-US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(n, </a:t>
            </a:r>
            <a:r>
              <a:rPr lang="en-US" altLang="en-US" sz="1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 </a:t>
            </a:r>
            <a:endParaRPr lang="en-US" alt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pData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NULL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exit (1);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i;i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("Enter number #%d: 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",i+1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("%d",&amp;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pData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("You have entered: ");</a:t>
            </a: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n;i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 ",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pData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  <a:endParaRPr lang="en-US" altLang="en-US" sz="14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 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pData</a:t>
            </a:r>
            <a:r>
              <a:rPr lang="en-US" alt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0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638800" y="3356992"/>
            <a:ext cx="3397696" cy="24021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Output!</a:t>
            </a: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of numbers to be entered: 5</a:t>
            </a: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number #1: 23</a:t>
            </a: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number #2: 31</a:t>
            </a: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number #3: 23</a:t>
            </a: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number #4: 45</a:t>
            </a: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number #5: 32</a:t>
            </a: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have entered: 23 31 23 45 32</a:t>
            </a:r>
          </a:p>
        </p:txBody>
      </p:sp>
    </p:spTree>
    <p:extLst>
      <p:ext uri="{BB962C8B-B14F-4D97-AF65-F5344CB8AC3E}">
        <p14:creationId xmlns:p14="http://schemas.microsoft.com/office/powerpoint/2010/main" val="89263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Releasing the Used Space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 we no longer need the data stored in a block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memory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we may release the block for future use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using the </a:t>
            </a: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IN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function.</a:t>
            </a:r>
          </a:p>
          <a:p>
            <a:pPr lvl="1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Syntax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 </a:t>
            </a:r>
            <a:r>
              <a:rPr lang="en-IN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20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IN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N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" indent="0">
              <a:buNone/>
            </a:pPr>
            <a:endParaRPr lang="en-IN" sz="8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IN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a pointer to a memory block which has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been already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created using </a:t>
            </a:r>
            <a:r>
              <a:rPr lang="en-IN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IN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IN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I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IN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IN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;</a:t>
            </a:r>
            <a:endParaRPr lang="en-IN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93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IN" sz="4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IN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 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Altering 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Size of a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Sometimes we need to alter the size of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 previously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allocated memory block.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memory needed.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Memory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allocated is larger than necessary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5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using the </a:t>
            </a:r>
            <a:r>
              <a:rPr lang="en-IN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IN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6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original allocation is done by the statement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dirty="0" err="1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(size</a:t>
            </a:r>
            <a:r>
              <a:rPr lang="en-IN" dirty="0" smtClean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dirty="0">
              <a:solidFill>
                <a:srgbClr val="B808B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hen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reallocation of space may be done as</a:t>
            </a:r>
          </a:p>
          <a:p>
            <a:pPr marL="640080" lvl="2" indent="0">
              <a:buNone/>
            </a:pPr>
            <a:r>
              <a:rPr lang="en-IN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N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dirty="0" err="1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newsize</a:t>
            </a:r>
            <a:r>
              <a:rPr lang="en-IN" dirty="0">
                <a:solidFill>
                  <a:srgbClr val="B808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78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IN" sz="4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IN" sz="4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 </a:t>
            </a: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Altering </a:t>
            </a:r>
            <a:r>
              <a:rPr lang="en-IN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Size of a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new memory block </a:t>
            </a: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may or may not begin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the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same place as the old one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does not find space, it will create it in an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entirely different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region and move the contents of the old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block into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new block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4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guarantees that the old data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remains intact.</a:t>
            </a:r>
          </a:p>
          <a:p>
            <a:pPr lvl="4"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unable to allocate, it returns </a:t>
            </a:r>
            <a:r>
              <a:rPr lang="en-IN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But,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does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 free the original block.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89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9512" y="908720"/>
            <a:ext cx="8712968" cy="516076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main(void)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*pa, *</a:t>
            </a:r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n; /* 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 an array of 10 </a:t>
            </a:r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3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 </a:t>
            </a:r>
            <a:r>
              <a:rPr lang="en-US" alt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(</a:t>
            </a:r>
            <a:r>
              <a:rPr lang="en-US" alt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</a:t>
            </a:r>
            <a:r>
              <a:rPr lang="en-US" alt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alt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(10 * </a:t>
            </a:r>
            <a:r>
              <a:rPr lang="en-US" alt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3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altLang="en-US" sz="13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if(pa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("%u 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bytes allocated. Storing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integers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", 10*</a:t>
            </a:r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for(n 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0; n &lt; 10; ++n)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 ", pa[n] = n);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				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reallocate array to a larger size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(</a:t>
            </a:r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</a:t>
            </a:r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(pa, 1000000 *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 </a:t>
            </a:r>
            <a:endParaRPr lang="en-US" altLang="en-US" sz="13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if(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n%u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bytes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 allocated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after the first 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integers 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are: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1000000*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for(n 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0; n &lt; 10; ++n)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 ", </a:t>
            </a:r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[n]); // show the array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3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free(</a:t>
            </a:r>
            <a:r>
              <a:rPr lang="en-US" altLang="en-US" sz="13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pb</a:t>
            </a:r>
            <a:r>
              <a:rPr lang="en-US" alt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 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 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// if </a:t>
            </a:r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failed, the original pointer needs to be freed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13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free(pa</a:t>
            </a:r>
            <a:r>
              <a:rPr lang="en-US" alt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altLang="en-US" sz="13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10000" y="5165216"/>
            <a:ext cx="5253930" cy="100698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Output!</a:t>
            </a: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bytes allocated. Storing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ints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 1 2 3 4 5 6 7 8 9</a:t>
            </a: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4000000 bytes allocated, first 10 </a:t>
            </a:r>
            <a:r>
              <a:rPr lang="en-I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ints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are: 0 1 2 3 4 5 6 7 8 9</a:t>
            </a:r>
          </a:p>
        </p:txBody>
      </p:sp>
    </p:spTree>
    <p:extLst>
      <p:ext uri="{BB962C8B-B14F-4D97-AF65-F5344CB8AC3E}">
        <p14:creationId xmlns:p14="http://schemas.microsoft.com/office/powerpoint/2010/main" val="1144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Memory Allocation for 2D Array</a:t>
            </a:r>
            <a:endParaRPr lang="en-IN" sz="4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9512" y="908720"/>
            <a:ext cx="8856984" cy="516076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Version 1: Using a single pointer …</a:t>
            </a:r>
          </a:p>
          <a:p>
            <a:endParaRPr lang="en-US" alt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13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&lt;</a:t>
            </a:r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en-US" sz="13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main(void)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*a2D;           </a:t>
            </a:r>
            <a:r>
              <a:rPr lang="en-US" altLang="en-US" sz="13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Pointer to an array of integers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j, row, column;</a:t>
            </a:r>
          </a:p>
          <a:p>
            <a:endParaRPr lang="en-US" altLang="en-US" sz="13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(“Enter number of rows: %d”, &amp;row);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(“Enter number of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columns: 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%d”,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&amp;column);</a:t>
            </a:r>
          </a:p>
          <a:p>
            <a:endParaRPr lang="en-US" altLang="en-US" sz="13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a2D = (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(row*column*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</a:t>
            </a:r>
            <a:r>
              <a:rPr lang="en-US" altLang="en-US" sz="13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Allocate net memory required for the 2D array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for(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&lt;row;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           </a:t>
            </a:r>
            <a:r>
              <a:rPr lang="en-US" altLang="en-US" sz="13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Put </a:t>
            </a:r>
            <a:r>
              <a:rPr lang="en-US" altLang="en-US" sz="13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data into the array</a:t>
            </a:r>
            <a:r>
              <a:rPr lang="en-US" altLang="en-US" sz="13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for(j=0; j&lt;column;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(“\n a2D[%d][%d] = “,row, column);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(“%d”,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row+j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altLang="en-US" sz="13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}</a:t>
            </a:r>
          </a:p>
          <a:p>
            <a:endParaRPr lang="en-US" altLang="en-US" sz="13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8407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Memory Allocation for 2D Array</a:t>
            </a:r>
            <a:endParaRPr lang="en-IN" sz="4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9512" y="908720"/>
            <a:ext cx="8856984" cy="516076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Version 2: Using an array of pointers …</a:t>
            </a:r>
          </a:p>
          <a:p>
            <a:endParaRPr lang="en-US" alt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&lt;</a:t>
            </a:r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en-US" sz="13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main(void)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j, row, column;</a:t>
            </a:r>
          </a:p>
          <a:p>
            <a:endParaRPr lang="en-US" altLang="en-US" sz="13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(“Enter number of rows: %d”, &amp;row);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(“Enter number of columns: %d”, &amp;column);</a:t>
            </a:r>
          </a:p>
          <a:p>
            <a:endParaRPr lang="en-US" altLang="en-US" sz="13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a2D[row]; 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altLang="en-US" sz="13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 Declaration of array of pointers to </a:t>
            </a:r>
            <a:r>
              <a:rPr lang="en-US" altLang="en-US" sz="13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integers</a:t>
            </a:r>
            <a:endParaRPr lang="en-US" altLang="en-US" sz="13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&lt;row; 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  </a:t>
            </a:r>
          </a:p>
          <a:p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a2D[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(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(column*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3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Allocate memory for a row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for(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&lt;row;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           </a:t>
            </a:r>
            <a:r>
              <a:rPr lang="en-US" altLang="en-US" sz="13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Put </a:t>
            </a:r>
            <a:r>
              <a:rPr lang="en-US" altLang="en-US" sz="13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data into the array</a:t>
            </a:r>
            <a:r>
              <a:rPr lang="en-US" altLang="en-US" sz="13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for(j=0; j&lt;column;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(“\n a2D[%d][%d] = “,row, column);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(“%d”,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row+j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altLang="en-US" sz="13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}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0042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1484784"/>
            <a:ext cx="8640960" cy="4641696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Static Memory Allocation</a:t>
            </a:r>
          </a:p>
          <a:p>
            <a:pPr lvl="8"/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Dynamic Memory Allocation</a:t>
            </a:r>
          </a:p>
          <a:p>
            <a:pPr lvl="8"/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Functions in C for Memory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llocation</a:t>
            </a:r>
          </a:p>
          <a:p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Today’s discussion…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z="1000" i="1" smtClean="0"/>
              <a:t>CS 11001 : Programming and Data Structures</a:t>
            </a:r>
            <a:endParaRPr lang="en-IN" sz="1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233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Memory Allocation for 2D Array</a:t>
            </a:r>
            <a:endParaRPr lang="en-IN" sz="4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9512" y="908720"/>
            <a:ext cx="8856984" cy="516076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Version 3: Using pointer to a pointer …</a:t>
            </a:r>
          </a:p>
          <a:p>
            <a:endParaRPr lang="en-US" alt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 &lt;</a:t>
            </a:r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altLang="en-US" sz="13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main(void)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**a2D;           </a:t>
            </a:r>
            <a:r>
              <a:rPr lang="en-US" altLang="en-US" sz="13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 Declaration of array of pointers to integers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j, row, column;</a:t>
            </a:r>
          </a:p>
          <a:p>
            <a:endParaRPr lang="en-US" altLang="en-US" sz="13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(“Enter number of rows: %d”, &amp;row);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(“Enter number of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columns: 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%d”,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&amp;column);</a:t>
            </a:r>
          </a:p>
          <a:p>
            <a:endParaRPr lang="en-US" altLang="en-US" sz="13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*a2D = (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**) 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(row * 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*)); </a:t>
            </a:r>
            <a:r>
              <a:rPr lang="en-US" altLang="en-US" sz="13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Allocate </a:t>
            </a:r>
            <a:r>
              <a:rPr lang="en-US" altLang="en-US" sz="13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 for the pointer array</a:t>
            </a:r>
            <a:endParaRPr lang="en-US" altLang="en-US" sz="1300" dirty="0" smtClean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&lt;row; 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  </a:t>
            </a:r>
          </a:p>
          <a:p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a2D[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(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(column*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3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3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3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Allocate memory for a row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for(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&lt;row;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           </a:t>
            </a:r>
            <a:r>
              <a:rPr lang="en-US" altLang="en-US" sz="13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Put </a:t>
            </a:r>
            <a:r>
              <a:rPr lang="en-US" altLang="en-US" sz="13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data into the array</a:t>
            </a:r>
            <a:r>
              <a:rPr lang="en-US" altLang="en-US" sz="13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for(j=0; j&lt;column;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(“\n a2D[%d][%d] = “,row, column);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(“%d”, 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en-US" sz="1300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row+j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altLang="en-US" sz="13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}</a:t>
            </a:r>
          </a:p>
          <a:p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4903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Any question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710" y="1628800"/>
            <a:ext cx="2304256" cy="358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467544" y="692696"/>
            <a:ext cx="8229600" cy="93610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altLang="zh-CN" sz="60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Any question?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5301208"/>
            <a:ext cx="77048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 may post your question(s) at the “Discussion Forum” maintained in the course Web page.</a:t>
            </a:r>
            <a:endParaRPr lang="en-IN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31</a:t>
            </a:fld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595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260648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to Ponder…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11001 : Programming and Data Structures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32</a:t>
            </a:fld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#??: © DSamanta</a:t>
            </a:r>
            <a:endParaRPr lang="en-IN" sz="1000" b="0" i="1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    What will happen if you call the following</a:t>
            </a:r>
          </a:p>
          <a:p>
            <a:pPr marL="45720" indent="0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(n);	  	if n = 0</a:t>
            </a:r>
          </a:p>
          <a:p>
            <a:pPr marL="45720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18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</a:t>
            </a:r>
            <a:r>
              <a:rPr lang="en-US" sz="1800" baseline="-25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8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,n</a:t>
            </a:r>
            <a:r>
              <a:rPr lang="en-US" sz="1800" baseline="-25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	if 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800" baseline="-25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0 or , n</a:t>
            </a:r>
            <a:r>
              <a:rPr lang="en-US" sz="1800" baseline="-25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18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</a:p>
          <a:p>
            <a:pPr marL="4572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(-100);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buNone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    How to allocate memory for the following 3-D array</a:t>
            </a:r>
          </a:p>
          <a:p>
            <a:pPr marL="45720" indent="0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x[m][n][p];</a:t>
            </a:r>
          </a:p>
          <a:p>
            <a:pPr marL="45720" indent="0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for any integer number m, n and p.</a:t>
            </a:r>
          </a:p>
          <a:p>
            <a:pPr marL="45720" indent="0">
              <a:buNone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43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Problems to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Ponder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 algn="just">
              <a:lnSpc>
                <a:spcPct val="110000"/>
              </a:lnSpc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    Using dynamic memory allocation technique, how you can allocate only non-zero elements in the following sparse matrices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187624" y="2636912"/>
            <a:ext cx="3096344" cy="2522314"/>
            <a:chOff x="2286794" y="1882924"/>
            <a:chExt cx="3096344" cy="2522314"/>
          </a:xfrm>
        </p:grpSpPr>
        <p:sp>
          <p:nvSpPr>
            <p:cNvPr id="8" name="Double Bracket 7"/>
            <p:cNvSpPr/>
            <p:nvPr/>
          </p:nvSpPr>
          <p:spPr>
            <a:xfrm>
              <a:off x="2286794" y="1882924"/>
              <a:ext cx="3096344" cy="2522314"/>
            </a:xfrm>
            <a:prstGeom prst="bracketPair">
              <a:avLst>
                <a:gd name="adj" fmla="val 5087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422798" y="2030239"/>
              <a:ext cx="294129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*    -    -    -    -    -    -     -</a:t>
              </a:r>
            </a:p>
            <a:p>
              <a:r>
                <a:rPr lang="en-IN" dirty="0" smtClean="0"/>
                <a:t>-    *</a:t>
              </a:r>
              <a:r>
                <a:rPr lang="en-IN" dirty="0"/>
                <a:t>  </a:t>
              </a:r>
              <a:r>
                <a:rPr lang="en-IN" dirty="0" smtClean="0"/>
                <a:t>  -    </a:t>
              </a:r>
              <a:r>
                <a:rPr lang="en-IN" dirty="0"/>
                <a:t>-    -    -    -    </a:t>
              </a:r>
              <a:r>
                <a:rPr lang="en-IN" dirty="0" smtClean="0"/>
                <a:t> -</a:t>
              </a:r>
            </a:p>
            <a:p>
              <a:r>
                <a:rPr lang="en-IN" dirty="0" smtClean="0"/>
                <a:t>-    -    *    -    </a:t>
              </a:r>
              <a:r>
                <a:rPr lang="en-IN" dirty="0"/>
                <a:t>-    -    -    </a:t>
              </a:r>
              <a:r>
                <a:rPr lang="en-IN" dirty="0" smtClean="0"/>
                <a:t> -   </a:t>
              </a:r>
            </a:p>
            <a:p>
              <a:r>
                <a:rPr lang="en-IN" dirty="0" smtClean="0"/>
                <a:t>-    -    -    *    -    -    -     -</a:t>
              </a:r>
            </a:p>
            <a:p>
              <a:r>
                <a:rPr lang="en-IN" dirty="0" smtClean="0"/>
                <a:t>-    -    -    -    *    -    -     -</a:t>
              </a:r>
            </a:p>
            <a:p>
              <a:r>
                <a:rPr lang="en-IN" dirty="0" smtClean="0"/>
                <a:t>-    -    -	  -    -     *    -    -</a:t>
              </a:r>
            </a:p>
            <a:p>
              <a:r>
                <a:rPr lang="en-IN" dirty="0" smtClean="0"/>
                <a:t>-    -    -    -    -     -    *    -</a:t>
              </a:r>
            </a:p>
            <a:p>
              <a:r>
                <a:rPr lang="en-IN" dirty="0" smtClean="0"/>
                <a:t>-    -    -    -    -     -    -    *</a:t>
              </a:r>
              <a:endParaRPr lang="en-IN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024314" y="2630314"/>
            <a:ext cx="3096344" cy="2522314"/>
            <a:chOff x="2286794" y="1882924"/>
            <a:chExt cx="3096344" cy="2522314"/>
          </a:xfrm>
        </p:grpSpPr>
        <p:sp>
          <p:nvSpPr>
            <p:cNvPr id="11" name="Double Bracket 10"/>
            <p:cNvSpPr/>
            <p:nvPr/>
          </p:nvSpPr>
          <p:spPr>
            <a:xfrm>
              <a:off x="2286794" y="1882924"/>
              <a:ext cx="3096344" cy="2522314"/>
            </a:xfrm>
            <a:prstGeom prst="bracketPair">
              <a:avLst>
                <a:gd name="adj" fmla="val 5087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422798" y="2030239"/>
              <a:ext cx="294129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*    *    -    -    -    -    -     -</a:t>
              </a:r>
            </a:p>
            <a:p>
              <a:r>
                <a:rPr lang="en-IN" dirty="0" smtClean="0"/>
                <a:t>*    *</a:t>
              </a:r>
              <a:r>
                <a:rPr lang="en-IN" dirty="0"/>
                <a:t>  </a:t>
              </a:r>
              <a:r>
                <a:rPr lang="en-IN" dirty="0" smtClean="0"/>
                <a:t>  *    </a:t>
              </a:r>
              <a:r>
                <a:rPr lang="en-IN" dirty="0"/>
                <a:t>-    -    -    -    </a:t>
              </a:r>
              <a:r>
                <a:rPr lang="en-IN" dirty="0" smtClean="0"/>
                <a:t> -</a:t>
              </a:r>
            </a:p>
            <a:p>
              <a:r>
                <a:rPr lang="en-IN" dirty="0" smtClean="0"/>
                <a:t>-    *    *    *    </a:t>
              </a:r>
              <a:r>
                <a:rPr lang="en-IN" dirty="0"/>
                <a:t>-    -    -    </a:t>
              </a:r>
              <a:r>
                <a:rPr lang="en-IN" dirty="0" smtClean="0"/>
                <a:t> -   </a:t>
              </a:r>
            </a:p>
            <a:p>
              <a:r>
                <a:rPr lang="en-IN" dirty="0" smtClean="0"/>
                <a:t>-    -    *    *    *    -    -     -</a:t>
              </a:r>
            </a:p>
            <a:p>
              <a:r>
                <a:rPr lang="en-IN" dirty="0" smtClean="0"/>
                <a:t>-    -    -    *    *    *    -     -</a:t>
              </a:r>
            </a:p>
            <a:p>
              <a:r>
                <a:rPr lang="en-IN" dirty="0" smtClean="0"/>
                <a:t>-    -    -	  -    *     *    *    -</a:t>
              </a:r>
            </a:p>
            <a:p>
              <a:r>
                <a:rPr lang="en-IN" dirty="0" smtClean="0"/>
                <a:t>-    -    -    -    -     *    *    *</a:t>
              </a:r>
            </a:p>
            <a:p>
              <a:r>
                <a:rPr lang="en-IN" dirty="0" smtClean="0"/>
                <a:t>-    -    -    -    -     -    *    *</a:t>
              </a:r>
              <a:endParaRPr lang="en-IN" dirty="0"/>
            </a:p>
          </p:txBody>
        </p:sp>
      </p:grpSp>
      <p:cxnSp>
        <p:nvCxnSpPr>
          <p:cNvPr id="22" name="Straight Connector 21"/>
          <p:cNvCxnSpPr/>
          <p:nvPr/>
        </p:nvCxnSpPr>
        <p:spPr>
          <a:xfrm>
            <a:off x="5292080" y="2931554"/>
            <a:ext cx="2592288" cy="19376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475093" y="2931554"/>
            <a:ext cx="2592288" cy="19376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276342" y="3181685"/>
            <a:ext cx="2257511" cy="16874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636880" y="2901273"/>
            <a:ext cx="2257511" cy="16874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11077" y="5610727"/>
            <a:ext cx="2766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(a)  Diagonal Matrix</a:t>
            </a:r>
            <a:endParaRPr lang="en-IN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04048" y="5561949"/>
            <a:ext cx="3140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(b)  Tri-Diagonal Matrix</a:t>
            </a:r>
            <a:endParaRPr lang="en-IN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52800" y="2104296"/>
            <a:ext cx="3435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are non zero elements</a:t>
            </a:r>
            <a:endParaRPr lang="en-IN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03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Problems to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Ponder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#??: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187624" y="2162510"/>
            <a:ext cx="3096344" cy="2522314"/>
            <a:chOff x="2286794" y="1882924"/>
            <a:chExt cx="3096344" cy="2522314"/>
          </a:xfrm>
        </p:grpSpPr>
        <p:sp>
          <p:nvSpPr>
            <p:cNvPr id="8" name="Double Bracket 7"/>
            <p:cNvSpPr/>
            <p:nvPr/>
          </p:nvSpPr>
          <p:spPr>
            <a:xfrm>
              <a:off x="2286794" y="1882924"/>
              <a:ext cx="3096344" cy="2522314"/>
            </a:xfrm>
            <a:prstGeom prst="bracketPair">
              <a:avLst>
                <a:gd name="adj" fmla="val 5087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422798" y="2030239"/>
              <a:ext cx="294129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*    -    -    -    -    -    -     -</a:t>
              </a:r>
            </a:p>
            <a:p>
              <a:r>
                <a:rPr lang="en-IN" dirty="0" smtClean="0"/>
                <a:t>*    *</a:t>
              </a:r>
              <a:r>
                <a:rPr lang="en-IN" dirty="0"/>
                <a:t>  </a:t>
              </a:r>
              <a:r>
                <a:rPr lang="en-IN" dirty="0" smtClean="0"/>
                <a:t>  -    </a:t>
              </a:r>
              <a:r>
                <a:rPr lang="en-IN" dirty="0"/>
                <a:t>-    -    -    -    </a:t>
              </a:r>
              <a:r>
                <a:rPr lang="en-IN" dirty="0" smtClean="0"/>
                <a:t> -</a:t>
              </a:r>
            </a:p>
            <a:p>
              <a:r>
                <a:rPr lang="en-IN" dirty="0" smtClean="0"/>
                <a:t>*    *    *    -    </a:t>
              </a:r>
              <a:r>
                <a:rPr lang="en-IN" dirty="0"/>
                <a:t>-    -    -    </a:t>
              </a:r>
              <a:r>
                <a:rPr lang="en-IN" dirty="0" smtClean="0"/>
                <a:t> -   </a:t>
              </a:r>
            </a:p>
            <a:p>
              <a:r>
                <a:rPr lang="en-IN" dirty="0" smtClean="0"/>
                <a:t>*    *    *    *    -    -    -     -</a:t>
              </a:r>
            </a:p>
            <a:p>
              <a:r>
                <a:rPr lang="en-IN" dirty="0" smtClean="0"/>
                <a:t>*    *    *    *    *    -    -     -</a:t>
              </a:r>
            </a:p>
            <a:p>
              <a:r>
                <a:rPr lang="en-IN" dirty="0" smtClean="0"/>
                <a:t>*    *    *	  *    *     *    -    -</a:t>
              </a:r>
            </a:p>
            <a:p>
              <a:r>
                <a:rPr lang="en-IN" dirty="0" smtClean="0"/>
                <a:t>*    *    *    *    *     *    *    -</a:t>
              </a:r>
            </a:p>
            <a:p>
              <a:r>
                <a:rPr lang="en-IN" dirty="0" smtClean="0"/>
                <a:t>*    *    *    *    *     *    *    *</a:t>
              </a:r>
              <a:endParaRPr lang="en-IN" dirty="0"/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1475093" y="2457152"/>
            <a:ext cx="2592288" cy="19376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5076056" y="2202830"/>
            <a:ext cx="3096344" cy="2522314"/>
            <a:chOff x="2286794" y="1882924"/>
            <a:chExt cx="3096344" cy="2522314"/>
          </a:xfrm>
        </p:grpSpPr>
        <p:sp>
          <p:nvSpPr>
            <p:cNvPr id="18" name="Double Bracket 17"/>
            <p:cNvSpPr/>
            <p:nvPr/>
          </p:nvSpPr>
          <p:spPr>
            <a:xfrm>
              <a:off x="2286794" y="1882924"/>
              <a:ext cx="3096344" cy="2522314"/>
            </a:xfrm>
            <a:prstGeom prst="bracketPair">
              <a:avLst>
                <a:gd name="adj" fmla="val 5087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422798" y="2030239"/>
              <a:ext cx="294129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*    *    *    *    *    *    *     *</a:t>
              </a:r>
            </a:p>
            <a:p>
              <a:r>
                <a:rPr lang="en-IN" dirty="0" smtClean="0"/>
                <a:t>-    *</a:t>
              </a:r>
              <a:r>
                <a:rPr lang="en-IN" dirty="0"/>
                <a:t>  </a:t>
              </a:r>
              <a:r>
                <a:rPr lang="en-IN" dirty="0" smtClean="0"/>
                <a:t>  *    *    *    *    *     *</a:t>
              </a:r>
            </a:p>
            <a:p>
              <a:r>
                <a:rPr lang="en-IN" dirty="0" smtClean="0"/>
                <a:t>-    -    *    *    *    *    *     *   </a:t>
              </a:r>
            </a:p>
            <a:p>
              <a:r>
                <a:rPr lang="en-IN" dirty="0" smtClean="0"/>
                <a:t>-    -    -    *    *    *    *     *</a:t>
              </a:r>
            </a:p>
            <a:p>
              <a:r>
                <a:rPr lang="en-IN" dirty="0" smtClean="0"/>
                <a:t>-    -    -    -    *    *    *     *</a:t>
              </a:r>
            </a:p>
            <a:p>
              <a:r>
                <a:rPr lang="en-IN" dirty="0" smtClean="0"/>
                <a:t>-    -    -	  -    -     *    *    *</a:t>
              </a:r>
            </a:p>
            <a:p>
              <a:r>
                <a:rPr lang="en-IN" dirty="0" smtClean="0"/>
                <a:t>-    -    -    -    -     -    *    *</a:t>
              </a:r>
            </a:p>
            <a:p>
              <a:r>
                <a:rPr lang="en-IN" dirty="0" smtClean="0"/>
                <a:t>-    -    -    -    -     -    -    *</a:t>
              </a:r>
              <a:endParaRPr lang="en-IN" dirty="0"/>
            </a:p>
          </p:txBody>
        </p:sp>
      </p:grpSp>
      <p:cxnSp>
        <p:nvCxnSpPr>
          <p:cNvPr id="20" name="Straight Connector 19"/>
          <p:cNvCxnSpPr/>
          <p:nvPr/>
        </p:nvCxnSpPr>
        <p:spPr>
          <a:xfrm>
            <a:off x="5320655" y="2469592"/>
            <a:ext cx="2592288" cy="19376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073516" y="5089958"/>
            <a:ext cx="346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(c)  Lower Triangular  Matrix</a:t>
            </a:r>
            <a:endParaRPr lang="en-IN" sz="1600" b="1" spc="-1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76056" y="5089958"/>
            <a:ext cx="3462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spc="-1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(d)  Upper Triangular  Matrix</a:t>
            </a:r>
            <a:endParaRPr lang="en-IN" sz="1600" b="1" spc="-1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06688" y="1551660"/>
            <a:ext cx="3435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are non zero elements</a:t>
            </a:r>
            <a:endParaRPr lang="en-IN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15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Memory Allocation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36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Why Memory Allocation?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language allows constants and variables to be processed</a:t>
            </a:r>
          </a:p>
          <a:p>
            <a:pPr lvl="8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such variables should be maintained in primary memory at the time of execution.</a:t>
            </a:r>
          </a:p>
          <a:p>
            <a:pPr lvl="8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 needs that memory should be allocated to all variables.</a:t>
            </a:r>
          </a:p>
          <a:p>
            <a:pPr lvl="8" algn="just">
              <a:lnSpc>
                <a:spcPct val="110000"/>
              </a:lnSpc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are two ways to allocate memory for data in C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Static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llocation </a:t>
            </a:r>
          </a:p>
          <a:p>
            <a:pPr lvl="2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 the time of writing your program, you specify the memory requirement</a:t>
            </a:r>
          </a:p>
          <a:p>
            <a:pPr lvl="8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Dynamic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llocation </a:t>
            </a:r>
          </a:p>
          <a:p>
            <a:pPr lvl="2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Allocate memory during run time as and when require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35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Static Memory Allocation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21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Static Memory Allocation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Static </a:t>
            </a: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llocation 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Memory requirement should be specified at the time of writing programs </a:t>
            </a:r>
          </a:p>
          <a:p>
            <a:pPr lvl="6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Once the memory allocated it cannot be altered. That is allocated memory remains fixed through out the entire run of the program</a:t>
            </a:r>
          </a:p>
          <a:p>
            <a:pPr lvl="8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Sometimes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create data structures that are “fixed”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don’t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need to grow or shrink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07329" y="4221088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har a[200][20];</a:t>
            </a:r>
          </a:p>
          <a:p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555;</a:t>
            </a:r>
            <a:endParaRPr lang="en-US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13900" y="4231362"/>
            <a:ext cx="239039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trike="sngStrike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trike="sngStrike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IN" strike="sngStrike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har a[200][20];</a:t>
            </a:r>
          </a:p>
          <a:p>
            <a:endParaRPr lang="en-IN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555;</a:t>
            </a:r>
            <a:endParaRPr lang="en-US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05420" y="522920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√</a:t>
            </a:r>
            <a:endParaRPr lang="en-US" sz="28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172200" y="5229200"/>
                <a:ext cx="36388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229200"/>
                <a:ext cx="363882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Callout 13"/>
          <p:cNvSpPr/>
          <p:nvPr/>
        </p:nvSpPr>
        <p:spPr>
          <a:xfrm>
            <a:off x="7166440" y="4077072"/>
            <a:ext cx="1654031" cy="726312"/>
          </a:xfrm>
          <a:prstGeom prst="wedgeEllipseCallout">
            <a:avLst/>
          </a:prstGeom>
          <a:solidFill>
            <a:schemeClr val="bg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444128" y="4078218"/>
            <a:ext cx="147348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 can not</a:t>
            </a:r>
          </a:p>
          <a:p>
            <a:r>
              <a:rPr lang="en-IN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IN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tore &gt; 200 </a:t>
            </a:r>
          </a:p>
          <a:p>
            <a:r>
              <a:rPr lang="en-IN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7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Static Allocation: Pros and Cons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Done at compile time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5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Global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variables: variables declared “ahead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time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,” such as fixed arrays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7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sz="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Lifetime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Entire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runtime of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program.</a:t>
            </a:r>
          </a:p>
          <a:p>
            <a:pPr lvl="5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Advantage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fficient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execution time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7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Disadvantage</a:t>
            </a: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declare more static data space than we need,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waste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space.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declare less static space than we need, we are out </a:t>
            </a: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luck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57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Dynamic Memory Allocation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42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4112</TotalTime>
  <Words>2804</Words>
  <Application>Microsoft Office PowerPoint</Application>
  <PresentationFormat>On-screen Show (4:3)</PresentationFormat>
  <Paragraphs>569</Paragraphs>
  <Slides>34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宋体</vt:lpstr>
      <vt:lpstr>Arial</vt:lpstr>
      <vt:lpstr>Calibri</vt:lpstr>
      <vt:lpstr>Cambria Math</vt:lpstr>
      <vt:lpstr>Courier New</vt:lpstr>
      <vt:lpstr>Georgia</vt:lpstr>
      <vt:lpstr>Times New Roman</vt:lpstr>
      <vt:lpstr>Trebuchet MS</vt:lpstr>
      <vt:lpstr>Slipstream</vt:lpstr>
      <vt:lpstr>Programming and Data Structures</vt:lpstr>
      <vt:lpstr>PowerPoint Presentation</vt:lpstr>
      <vt:lpstr>Today’s discussion…</vt:lpstr>
      <vt:lpstr>Memory Allocation</vt:lpstr>
      <vt:lpstr>Why Memory Allocation?</vt:lpstr>
      <vt:lpstr>Static Memory Allocation</vt:lpstr>
      <vt:lpstr>Static Memory Allocation</vt:lpstr>
      <vt:lpstr>Static Allocation: Pros and Cons</vt:lpstr>
      <vt:lpstr>Dynamic Memory Allocation</vt:lpstr>
      <vt:lpstr>Dynamic Memory Allocation</vt:lpstr>
      <vt:lpstr>Dynamic Allocation: Pros and Cons </vt:lpstr>
      <vt:lpstr>Memory Allocation Process  in C</vt:lpstr>
      <vt:lpstr>Memory Allocation Process  in C</vt:lpstr>
      <vt:lpstr>Dynamic Memory Allocation</vt:lpstr>
      <vt:lpstr>Memory Allocation Functions</vt:lpstr>
      <vt:lpstr>Allocating a Block of Memory</vt:lpstr>
      <vt:lpstr>Allocating a Block of Memory</vt:lpstr>
      <vt:lpstr>Allocating a Block of Memory</vt:lpstr>
      <vt:lpstr>Points to Note</vt:lpstr>
      <vt:lpstr>Example:  malloc()</vt:lpstr>
      <vt:lpstr>calloc()</vt:lpstr>
      <vt:lpstr>calloc() versus malloc()</vt:lpstr>
      <vt:lpstr>Example: calloc()</vt:lpstr>
      <vt:lpstr>Releasing the Used Space</vt:lpstr>
      <vt:lpstr>realloc(): Altering the Size of a Block</vt:lpstr>
      <vt:lpstr>realloc(): Altering the Size of a Block</vt:lpstr>
      <vt:lpstr>Example: realloc()</vt:lpstr>
      <vt:lpstr>Memory Allocation for 2D Array</vt:lpstr>
      <vt:lpstr>Memory Allocation for 2D Array</vt:lpstr>
      <vt:lpstr>Memory Allocation for 2D Array</vt:lpstr>
      <vt:lpstr>PowerPoint Presentation</vt:lpstr>
      <vt:lpstr>PowerPoint Presentation</vt:lpstr>
      <vt:lpstr>Problems to Ponder…  </vt:lpstr>
      <vt:lpstr>Problems to Ponder…  </vt:lpstr>
    </vt:vector>
  </TitlesOfParts>
  <Company>IIT Kharagpur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and Data Structures</dc:title>
  <dc:creator>Debasis Samanta</dc:creator>
  <cp:lastModifiedBy>ds</cp:lastModifiedBy>
  <cp:revision>352</cp:revision>
  <dcterms:created xsi:type="dcterms:W3CDTF">2016-12-06T07:31:32Z</dcterms:created>
  <dcterms:modified xsi:type="dcterms:W3CDTF">2017-03-21T18:51:36Z</dcterms:modified>
</cp:coreProperties>
</file>